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5"/>
  </p:sldMasterIdLst>
  <p:notesMasterIdLst>
    <p:notesMasterId r:id="rId13"/>
  </p:notesMasterIdLst>
  <p:handoutMasterIdLst>
    <p:handoutMasterId r:id="rId14"/>
  </p:handoutMasterIdLst>
  <p:sldIdLst>
    <p:sldId id="485" r:id="rId6"/>
    <p:sldId id="486" r:id="rId7"/>
    <p:sldId id="562" r:id="rId8"/>
    <p:sldId id="566" r:id="rId9"/>
    <p:sldId id="567" r:id="rId10"/>
    <p:sldId id="570" r:id="rId11"/>
    <p:sldId id="568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2" userDrawn="1">
          <p15:clr>
            <a:srgbClr val="A4A3A4"/>
          </p15:clr>
        </p15:guide>
        <p15:guide id="2" pos="2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RAWFORD, CORDELL Capt USAF AFPC AFPC/DP3" initials="CCCUAA" lastIdx="4" clrIdx="0">
    <p:extLst>
      <p:ext uri="{19B8F6BF-5375-455C-9EA6-DF929625EA0E}">
        <p15:presenceInfo xmlns:p15="http://schemas.microsoft.com/office/powerpoint/2012/main" userId="S-1-5-21-1271409858-1095883707-2794662393-23094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1C77"/>
    <a:srgbClr val="00CC99"/>
    <a:srgbClr val="00CC00"/>
    <a:srgbClr val="CC9900"/>
    <a:srgbClr val="0000FF"/>
    <a:srgbClr val="FF8001"/>
    <a:srgbClr val="84582C"/>
    <a:srgbClr val="996633"/>
    <a:srgbClr val="777777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9035" autoAdjust="0"/>
    <p:restoredTop sz="82710" autoAdjust="0"/>
  </p:normalViewPr>
  <p:slideViewPr>
    <p:cSldViewPr>
      <p:cViewPr varScale="1">
        <p:scale>
          <a:sx n="133" d="100"/>
          <a:sy n="133" d="100"/>
        </p:scale>
        <p:origin x="216" y="696"/>
      </p:cViewPr>
      <p:guideLst>
        <p:guide orient="horz" pos="912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5136"/>
    </p:cViewPr>
  </p:sorterViewPr>
  <p:notesViewPr>
    <p:cSldViewPr>
      <p:cViewPr varScale="1">
        <p:scale>
          <a:sx n="82" d="100"/>
          <a:sy n="82" d="100"/>
        </p:scale>
        <p:origin x="383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/>
            </a:lvl1pPr>
          </a:lstStyle>
          <a:p>
            <a:fld id="{79DA5ED4-EB0C-4B4E-8C51-94A27C68E340}" type="datetimeFigureOut">
              <a:rPr lang="en-US" smtClean="0"/>
              <a:t>5/1/24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r">
              <a:defRPr sz="1200"/>
            </a:lvl1pPr>
          </a:lstStyle>
          <a:p>
            <a:fld id="{EDA3CF76-CE61-4772-8BA7-874DA28C0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8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896" tIns="46948" rIns="93896" bIns="4694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0"/>
            <a:ext cx="3037840" cy="464820"/>
          </a:xfrm>
          <a:prstGeom prst="rect">
            <a:avLst/>
          </a:prstGeom>
        </p:spPr>
        <p:txBody>
          <a:bodyPr vert="horz" lIns="93896" tIns="46948" rIns="93896" bIns="46948" rtlCol="0"/>
          <a:lstStyle>
            <a:lvl1pPr algn="r">
              <a:defRPr sz="1200"/>
            </a:lvl1pPr>
          </a:lstStyle>
          <a:p>
            <a:fld id="{48D4C88B-B199-4F70-A6AF-3918D986A20D}" type="datetimeFigureOut">
              <a:rPr lang="en-US" smtClean="0"/>
              <a:t>5/1/24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896" tIns="46948" rIns="93896" bIns="4694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896" tIns="46948" rIns="93896" bIns="4694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4820"/>
          </a:xfrm>
          <a:prstGeom prst="rect">
            <a:avLst/>
          </a:prstGeom>
        </p:spPr>
        <p:txBody>
          <a:bodyPr vert="horz" lIns="93896" tIns="46948" rIns="93896" bIns="4694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68"/>
            <a:ext cx="3037840" cy="464820"/>
          </a:xfrm>
          <a:prstGeom prst="rect">
            <a:avLst/>
          </a:prstGeom>
        </p:spPr>
        <p:txBody>
          <a:bodyPr vert="horz" lIns="93896" tIns="46948" rIns="93896" bIns="46948" rtlCol="0" anchor="b"/>
          <a:lstStyle>
            <a:lvl1pPr algn="r">
              <a:defRPr sz="1200"/>
            </a:lvl1pPr>
          </a:lstStyle>
          <a:p>
            <a:fld id="{231E98F9-45F7-4364-8D04-E6ED2AEB5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571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FB7272-D954-4397-B612-A34B18275158}" type="slidenum">
              <a:rPr lang="en-US" smtClean="0">
                <a:solidFill>
                  <a:srgbClr val="000000"/>
                </a:solidFill>
                <a:latin typeface="Arial" pitchFamily="34" charset="0"/>
              </a:rPr>
              <a:pPr/>
              <a:t>1</a:t>
            </a:fld>
            <a:endParaRPr lang="en-US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4813" y="695325"/>
            <a:ext cx="6188075" cy="3481388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5665" y="4410402"/>
            <a:ext cx="6186393" cy="4177356"/>
          </a:xfrm>
          <a:noFill/>
          <a:ln/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6099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05665" y="4410402"/>
            <a:ext cx="6186393" cy="417735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0C90A-46E3-4F6E-95A0-391D41793F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392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E98F9-45F7-4364-8D04-E6ED2AEB5B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67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E98F9-45F7-4364-8D04-E6ED2AEB5B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304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176" indent="-171176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E98F9-45F7-4364-8D04-E6ED2AEB5B6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606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176" indent="-171176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E98F9-45F7-4364-8D04-E6ED2AEB5B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1330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content</a:t>
            </a:r>
            <a:r>
              <a:rPr lang="en-US" baseline="0" dirty="0"/>
              <a:t> template for read-ahead slides (</a:t>
            </a:r>
            <a:r>
              <a:rPr lang="en-US" dirty="0"/>
              <a:t>BLUF slide)</a:t>
            </a:r>
            <a:r>
              <a:rPr lang="en-US" baseline="0" dirty="0"/>
              <a:t>. This slide should identify which A1 priority area the meeting/briefing relates to, as well as clearly define the meeting/briefing purpose and desired outcome. Include this slide with all slide decks.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E98F9-45F7-4364-8D04-E6ED2AEB5B6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060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for a company&#10;&#10;Description automatically generated">
            <a:extLst>
              <a:ext uri="{FF2B5EF4-FFF2-40B4-BE49-F238E27FC236}">
                <a16:creationId xmlns:a16="http://schemas.microsoft.com/office/drawing/2014/main" id="{54AE95F0-FAE1-19AD-EB37-13E0CA8CCB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518" y="4814043"/>
            <a:ext cx="2462414" cy="1434357"/>
          </a:xfrm>
          <a:prstGeom prst="rect">
            <a:avLst/>
          </a:prstGeom>
        </p:spPr>
      </p:pic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508000" y="6451600"/>
            <a:ext cx="11176000" cy="0"/>
          </a:xfrm>
          <a:prstGeom prst="line">
            <a:avLst/>
          </a:prstGeom>
          <a:noFill/>
          <a:ln w="57150">
            <a:solidFill>
              <a:srgbClr val="151C77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508000" y="1231900"/>
            <a:ext cx="11176000" cy="0"/>
          </a:xfrm>
          <a:prstGeom prst="line">
            <a:avLst/>
          </a:prstGeom>
          <a:noFill/>
          <a:ln w="57150">
            <a:solidFill>
              <a:srgbClr val="151C77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2454688" y="500067"/>
            <a:ext cx="74689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en-US" altLang="en-US" sz="3600" b="1" i="1" dirty="0">
                <a:solidFill>
                  <a:srgbClr val="000000"/>
                </a:solidFill>
              </a:rPr>
              <a:t>The Air Force’s Personnel Center</a:t>
            </a: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368303" y="1962150"/>
            <a:ext cx="11315700" cy="1600200"/>
          </a:xfrm>
        </p:spPr>
        <p:txBody>
          <a:bodyPr/>
          <a:lstStyle>
            <a:lvl1pPr>
              <a:defRPr sz="4400"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pic>
        <p:nvPicPr>
          <p:cNvPr id="12" name="Picture 33" descr="USAF_BLUE_CHROME_WINGS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524063"/>
            <a:ext cx="2609850" cy="2429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8751" y="1671144"/>
            <a:ext cx="1483948" cy="1491721"/>
          </a:xfrm>
          <a:prstGeom prst="rect">
            <a:avLst/>
          </a:prstGeom>
          <a:effectLst>
            <a:glow rad="431800">
              <a:srgbClr val="FFFFFF">
                <a:alpha val="72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val="1939584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4950"/>
            <a:ext cx="11286067" cy="47434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2E453-760C-45C9-8C05-6ED692EDA49B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386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4524FF1-59DA-4E30-B21E-DD2136E217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508000" y="6451600"/>
            <a:ext cx="11176000" cy="0"/>
          </a:xfrm>
          <a:prstGeom prst="line">
            <a:avLst/>
          </a:prstGeom>
          <a:noFill/>
          <a:ln w="57150">
            <a:solidFill>
              <a:srgbClr val="151C77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>
            <a:off x="508000" y="1231900"/>
            <a:ext cx="11176000" cy="0"/>
          </a:xfrm>
          <a:prstGeom prst="line">
            <a:avLst/>
          </a:prstGeom>
          <a:noFill/>
          <a:ln w="57150">
            <a:solidFill>
              <a:srgbClr val="151C77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2454688" y="500067"/>
            <a:ext cx="74689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en-US" altLang="en-US" sz="3600" b="1" i="1" dirty="0">
                <a:solidFill>
                  <a:srgbClr val="000000"/>
                </a:solidFill>
              </a:rPr>
              <a:t>The Air Force’s Personnel Center</a:t>
            </a:r>
          </a:p>
        </p:txBody>
      </p:sp>
      <p:sp>
        <p:nvSpPr>
          <p:cNvPr id="8" name="Text Box 1029"/>
          <p:cNvSpPr txBox="1">
            <a:spLocks noChangeArrowheads="1"/>
          </p:cNvSpPr>
          <p:nvPr userDrawn="1"/>
        </p:nvSpPr>
        <p:spPr bwMode="auto">
          <a:xfrm>
            <a:off x="1727200" y="6491289"/>
            <a:ext cx="8737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800" b="1" i="1" dirty="0">
                <a:solidFill>
                  <a:srgbClr val="000000"/>
                </a:solidFill>
                <a:latin typeface="+mj-lt"/>
              </a:rPr>
              <a:t>Agile, Innovative,</a:t>
            </a:r>
            <a:r>
              <a:rPr lang="en-US" altLang="en-US" sz="1800" b="1" i="1" baseline="0" dirty="0">
                <a:solidFill>
                  <a:srgbClr val="000000"/>
                </a:solidFill>
                <a:latin typeface="+mj-lt"/>
              </a:rPr>
              <a:t> and Responsive…Fueling the Fight!</a:t>
            </a:r>
            <a:endParaRPr lang="en-US" altLang="en-US" sz="1800" b="1" i="1" dirty="0">
              <a:solidFill>
                <a:srgbClr val="000000"/>
              </a:solidFill>
              <a:latin typeface="+mj-lt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84320" y="1965960"/>
            <a:ext cx="4039009" cy="3940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440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62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651067" y="6524625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800" b="1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4524FF1-59DA-4E30-B21E-DD2136E217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9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2218267" y="76200"/>
            <a:ext cx="9525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Line 1035"/>
          <p:cNvSpPr>
            <a:spLocks noChangeShapeType="1"/>
          </p:cNvSpPr>
          <p:nvPr/>
        </p:nvSpPr>
        <p:spPr bwMode="auto">
          <a:xfrm>
            <a:off x="508000" y="6451600"/>
            <a:ext cx="11176000" cy="0"/>
          </a:xfrm>
          <a:prstGeom prst="line">
            <a:avLst/>
          </a:prstGeom>
          <a:noFill/>
          <a:ln w="57150">
            <a:solidFill>
              <a:srgbClr val="151C77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31" name="Line 1036"/>
          <p:cNvSpPr>
            <a:spLocks noChangeShapeType="1"/>
          </p:cNvSpPr>
          <p:nvPr/>
        </p:nvSpPr>
        <p:spPr bwMode="auto">
          <a:xfrm>
            <a:off x="508000" y="1231900"/>
            <a:ext cx="11176000" cy="0"/>
          </a:xfrm>
          <a:prstGeom prst="line">
            <a:avLst/>
          </a:prstGeom>
          <a:noFill/>
          <a:ln w="57150">
            <a:solidFill>
              <a:srgbClr val="151C77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032" name="Rectangle 104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8303" y="1504950"/>
            <a:ext cx="11197167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0"/>
            <a:r>
              <a:rPr lang="en-US" altLang="en-US" dirty="0"/>
              <a:t>2nd Bullet</a:t>
            </a:r>
          </a:p>
        </p:txBody>
      </p:sp>
      <p:sp>
        <p:nvSpPr>
          <p:cNvPr id="10" name="Text Box 1029"/>
          <p:cNvSpPr txBox="1">
            <a:spLocks noChangeArrowheads="1"/>
          </p:cNvSpPr>
          <p:nvPr userDrawn="1"/>
        </p:nvSpPr>
        <p:spPr bwMode="auto">
          <a:xfrm>
            <a:off x="1727200" y="6491289"/>
            <a:ext cx="8737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800" b="1" i="1" dirty="0">
                <a:solidFill>
                  <a:srgbClr val="000000"/>
                </a:solidFill>
                <a:latin typeface="+mj-lt"/>
              </a:rPr>
              <a:t>Agile, Innovative,</a:t>
            </a:r>
            <a:r>
              <a:rPr lang="en-US" altLang="en-US" sz="1800" b="1" i="1" baseline="0" dirty="0">
                <a:solidFill>
                  <a:srgbClr val="000000"/>
                </a:solidFill>
                <a:latin typeface="+mj-lt"/>
              </a:rPr>
              <a:t> and Responsive…Fueling the Fight!</a:t>
            </a:r>
            <a:endParaRPr lang="en-US" altLang="en-US" sz="1800" b="1" i="1" dirty="0">
              <a:solidFill>
                <a:srgbClr val="000000"/>
              </a:solidFill>
              <a:latin typeface="+mj-lt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8866" y="90489"/>
            <a:ext cx="1062820" cy="1068387"/>
          </a:xfrm>
          <a:prstGeom prst="rect">
            <a:avLst/>
          </a:prstGeom>
          <a:effectLst/>
        </p:spPr>
      </p:pic>
      <p:pic>
        <p:nvPicPr>
          <p:cNvPr id="2" name="Picture 1" descr="A logo for a company&#10;&#10;Description automatically generated">
            <a:extLst>
              <a:ext uri="{FF2B5EF4-FFF2-40B4-BE49-F238E27FC236}">
                <a16:creationId xmlns:a16="http://schemas.microsoft.com/office/drawing/2014/main" id="{ED146DDC-29EE-5D00-C8DC-957BD0FBF96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200" y="0"/>
            <a:ext cx="1962228" cy="1142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82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5pPr>
      <a:lvl6pPr marL="457189" algn="r" rtl="0" eaLnBrk="1" fontAlgn="base" hangingPunct="1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6pPr>
      <a:lvl7pPr marL="914377" algn="r" rtl="0" eaLnBrk="1" fontAlgn="base" hangingPunct="1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7pPr>
      <a:lvl8pPr marL="1371566" algn="r" rtl="0" eaLnBrk="1" fontAlgn="base" hangingPunct="1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8pPr>
      <a:lvl9pPr marL="1828754" algn="r" rtl="0" eaLnBrk="1" fontAlgn="base" hangingPunct="1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9pPr>
    </p:titleStyle>
    <p:bodyStyle>
      <a:lvl1pPr marL="284163" indent="-284163" algn="l" rtl="0" eaLnBrk="0" fontAlgn="base" hangingPunct="0">
        <a:spcBef>
          <a:spcPct val="5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688957" indent="-282568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027088" indent="-223833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886200" y="1905000"/>
            <a:ext cx="7783869" cy="4423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algn="r" eaLnBrk="0" hangingPunct="0"/>
            <a:endParaRPr lang="en-US" sz="3200" b="1" dirty="0">
              <a:solidFill>
                <a:srgbClr val="151C77"/>
              </a:solidFill>
              <a:latin typeface="Arial" pitchFamily="34" charset="0"/>
              <a:cs typeface="Arial" pitchFamily="34" charset="0"/>
            </a:endParaRPr>
          </a:p>
          <a:p>
            <a:pPr algn="r" eaLnBrk="0" hangingPunct="0"/>
            <a:r>
              <a:rPr lang="en-US" sz="4400" b="1" dirty="0">
                <a:solidFill>
                  <a:srgbClr val="151C77"/>
                </a:solidFill>
                <a:latin typeface="Arial" pitchFamily="34" charset="0"/>
                <a:cs typeface="Arial" pitchFamily="34" charset="0"/>
              </a:rPr>
              <a:t>This is the Place for the Title</a:t>
            </a:r>
          </a:p>
        </p:txBody>
      </p:sp>
      <p:sp>
        <p:nvSpPr>
          <p:cNvPr id="2" name="Rectangle 1"/>
          <p:cNvSpPr/>
          <p:nvPr/>
        </p:nvSpPr>
        <p:spPr>
          <a:xfrm>
            <a:off x="5562600" y="5004137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/>
            <a:r>
              <a:rPr lang="da-DK" sz="2000" b="1" dirty="0">
                <a:solidFill>
                  <a:srgbClr val="000000"/>
                </a:solidFill>
                <a:cs typeface="Arial" pitchFamily="34" charset="0"/>
              </a:rPr>
              <a:t>Rank, Name</a:t>
            </a:r>
          </a:p>
          <a:p>
            <a:pPr lvl="0" algn="r"/>
            <a:r>
              <a:rPr lang="da-DK" sz="2000" b="1" dirty="0">
                <a:solidFill>
                  <a:srgbClr val="000000"/>
                </a:solidFill>
                <a:cs typeface="Arial" pitchFamily="34" charset="0"/>
              </a:rPr>
              <a:t>Office Symbol</a:t>
            </a:r>
          </a:p>
          <a:p>
            <a:pPr lvl="0" algn="r"/>
            <a:r>
              <a:rPr lang="da-DK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Date of Briefing</a:t>
            </a:r>
          </a:p>
        </p:txBody>
      </p:sp>
    </p:spTree>
    <p:extLst>
      <p:ext uri="{BB962C8B-B14F-4D97-AF65-F5344CB8AC3E}">
        <p14:creationId xmlns:p14="http://schemas.microsoft.com/office/powerpoint/2010/main" val="1849413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E8C4CF4F-2ECB-4C54-9552-FB58A436033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" y="1447800"/>
            <a:ext cx="11359092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85744" indent="-285744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8957" indent="-28256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027088" indent="-22383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3pPr>
            <a:lvl4pPr marL="1600160" indent="-228594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4pPr>
            <a:lvl5pPr marL="2057349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537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726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8914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103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kern="0" dirty="0"/>
              <a:t>All slides will be in widescreen format (use this template to start new slide builds)</a:t>
            </a:r>
          </a:p>
          <a:p>
            <a:r>
              <a:rPr lang="en-US" altLang="en-US" kern="0" dirty="0"/>
              <a:t>The title slide (see previous slide) should be in Arial, bold, 44 point and the standard blue</a:t>
            </a:r>
          </a:p>
          <a:p>
            <a:pPr lvl="1"/>
            <a:r>
              <a:rPr lang="en-US" altLang="en-US" kern="0" dirty="0"/>
              <a:t>The AF standard blue is:  Hue 167, Sat 179, </a:t>
            </a:r>
            <a:r>
              <a:rPr lang="en-US" altLang="en-US" kern="0" dirty="0" err="1"/>
              <a:t>Lum</a:t>
            </a:r>
            <a:r>
              <a:rPr lang="en-US" altLang="en-US" kern="0" dirty="0"/>
              <a:t> 70, Red 21, Green 28, and Blue 119</a:t>
            </a:r>
          </a:p>
          <a:p>
            <a:r>
              <a:rPr lang="en-US" altLang="en-US" kern="0" dirty="0"/>
              <a:t>Aligned with the top of the AF symbol star should be</a:t>
            </a:r>
          </a:p>
          <a:p>
            <a:pPr lvl="1"/>
            <a:r>
              <a:rPr lang="en-US" altLang="en-US" kern="0" dirty="0"/>
              <a:t>Rank, Name of briefer</a:t>
            </a:r>
          </a:p>
          <a:p>
            <a:pPr lvl="1"/>
            <a:r>
              <a:rPr lang="en-US" altLang="en-US" kern="0" dirty="0"/>
              <a:t>Office symbol should be on the line below</a:t>
            </a:r>
          </a:p>
          <a:p>
            <a:pPr lvl="1"/>
            <a:r>
              <a:rPr lang="en-US" altLang="en-US" kern="0" dirty="0"/>
              <a:t>Date the briefing is given</a:t>
            </a:r>
          </a:p>
          <a:p>
            <a:pPr lvl="1"/>
            <a:r>
              <a:rPr lang="en-US" altLang="en-US" kern="0" dirty="0"/>
              <a:t>All will be black, bold, 20 point Arial, and right justified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199" y="76200"/>
            <a:ext cx="7857067" cy="1143000"/>
          </a:xfrm>
        </p:spPr>
        <p:txBody>
          <a:bodyPr/>
          <a:lstStyle/>
          <a:p>
            <a:r>
              <a:rPr lang="en-US" dirty="0"/>
              <a:t>Title Slide Details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2667000"/>
            <a:ext cx="2438400" cy="270019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32290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742E453-760C-45C9-8C05-6ED692EDA49B}" type="slidenum">
              <a:rPr lang="en-US" smtClean="0"/>
              <a:pPr>
                <a:defRPr/>
              </a:pPr>
              <a:t>3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 Justified Title 36 Point</a:t>
            </a:r>
          </a:p>
        </p:txBody>
      </p:sp>
      <p:sp>
        <p:nvSpPr>
          <p:cNvPr id="11" name="Rectangle 4099"/>
          <p:cNvSpPr txBox="1">
            <a:spLocks noChangeAspect="1" noChangeArrowheads="1"/>
          </p:cNvSpPr>
          <p:nvPr/>
        </p:nvSpPr>
        <p:spPr bwMode="auto">
          <a:xfrm>
            <a:off x="457200" y="1447800"/>
            <a:ext cx="11359092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85744" indent="-285744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8957" indent="-28256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027088" indent="-22383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3pPr>
            <a:lvl4pPr marL="1600160" indent="-228594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4pPr>
            <a:lvl5pPr marL="2057349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537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726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8914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103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kern="0" dirty="0"/>
              <a:t>The guides (vertical and horizontal alignment) are set at 6.17 and 2.17  </a:t>
            </a:r>
          </a:p>
          <a:p>
            <a:pPr lvl="1"/>
            <a:r>
              <a:rPr lang="en-US" altLang="en-US" kern="0" dirty="0"/>
              <a:t>When inserting a new text box, ensure the text box is aligned with these set guides</a:t>
            </a:r>
          </a:p>
          <a:p>
            <a:r>
              <a:rPr lang="en-US" altLang="en-US" kern="0" dirty="0"/>
              <a:t>Line spacing is always single spaced</a:t>
            </a:r>
          </a:p>
          <a:p>
            <a:r>
              <a:rPr lang="en-US" altLang="en-US" kern="0" dirty="0"/>
              <a:t>The spacing above all major bullets, like this one, is 12 </a:t>
            </a:r>
            <a:r>
              <a:rPr lang="en-US" altLang="en-US" kern="0" dirty="0" err="1"/>
              <a:t>pt</a:t>
            </a:r>
            <a:endParaRPr lang="en-US" altLang="en-US" kern="0" dirty="0"/>
          </a:p>
          <a:p>
            <a:pPr lvl="1"/>
            <a:r>
              <a:rPr lang="en-US" altLang="en-US" kern="0" dirty="0"/>
              <a:t>The spacing above this all sub-bullets is 6 </a:t>
            </a:r>
            <a:r>
              <a:rPr lang="en-US" altLang="en-US" kern="0" dirty="0" err="1"/>
              <a:t>pt</a:t>
            </a:r>
            <a:endParaRPr lang="en-US" altLang="en-US" kern="0" dirty="0"/>
          </a:p>
          <a:p>
            <a:pPr lvl="2"/>
            <a:r>
              <a:rPr lang="en-US" altLang="en-US" kern="0" dirty="0"/>
              <a:t>You set this under “Paragraph” on the toolbar </a:t>
            </a:r>
          </a:p>
          <a:p>
            <a:r>
              <a:rPr lang="en-US" altLang="en-US" kern="0" dirty="0"/>
              <a:t>All type will be in Arial, black, bold, and 20 point</a:t>
            </a:r>
          </a:p>
          <a:p>
            <a:pPr lvl="1"/>
            <a:r>
              <a:rPr lang="en-US" altLang="en-US" kern="0" dirty="0"/>
              <a:t>Bullets are Wingdings font squares, 80% size and standard blue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7848600" y="5410200"/>
            <a:ext cx="1600200" cy="7620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0" rIns="91440" rtlCol="0" anchor="ctr">
            <a:spAutoFit/>
          </a:bodyPr>
          <a:lstStyle/>
          <a:p>
            <a:pPr indent="457200" algn="ctr">
              <a:tabLst>
                <a:tab pos="2057400" algn="l"/>
              </a:tabLst>
            </a:pPr>
            <a:endParaRPr lang="en-US" sz="1200" b="1" u="sng" dirty="0">
              <a:cs typeface="Times New Roman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892" y="4032085"/>
            <a:ext cx="2564508" cy="229251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0" y="2209800"/>
            <a:ext cx="2573867" cy="169782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9" name="Oval 8"/>
          <p:cNvSpPr/>
          <p:nvPr/>
        </p:nvSpPr>
        <p:spPr bwMode="auto">
          <a:xfrm>
            <a:off x="8915400" y="2721778"/>
            <a:ext cx="226907" cy="185619"/>
          </a:xfrm>
          <a:prstGeom prst="ellipse">
            <a:avLst/>
          </a:prstGeom>
          <a:noFill/>
          <a:ln w="21590">
            <a:solidFill>
              <a:srgbClr val="FF0000"/>
            </a:solidFill>
            <a:miter lim="800000"/>
            <a:headEnd/>
            <a:tailEnd/>
          </a:ln>
        </p:spPr>
        <p:txBody>
          <a:bodyPr wrap="square" lIns="91440" rIns="91440" rtlCol="0" anchor="ctr">
            <a:spAutoFit/>
          </a:bodyPr>
          <a:lstStyle/>
          <a:p>
            <a:pPr indent="457200" algn="ctr">
              <a:tabLst>
                <a:tab pos="2057400" algn="l"/>
              </a:tabLst>
            </a:pPr>
            <a:endParaRPr lang="en-US" sz="1200" b="1" u="sng" dirty="0">
              <a:cs typeface="Times New Roman" pitchFamily="18" charset="0"/>
            </a:endParaRPr>
          </a:p>
        </p:txBody>
      </p:sp>
      <p:cxnSp>
        <p:nvCxnSpPr>
          <p:cNvPr id="15" name="Elbow Connector 14"/>
          <p:cNvCxnSpPr/>
          <p:nvPr/>
        </p:nvCxnSpPr>
        <p:spPr bwMode="auto">
          <a:xfrm rot="10800000">
            <a:off x="9205273" y="2814587"/>
            <a:ext cx="685799" cy="92806"/>
          </a:xfrm>
          <a:prstGeom prst="bentConnector3">
            <a:avLst>
              <a:gd name="adj1" fmla="val 2281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43003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742E453-760C-45C9-8C05-6ED692EDA49B}" type="slidenum">
              <a:rPr lang="en-US" smtClean="0"/>
              <a:pPr>
                <a:defRPr/>
              </a:pPr>
              <a:t>4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Details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57200" y="1447800"/>
            <a:ext cx="11362267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85744" indent="-285744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8957" indent="-28256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027088" indent="-22383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3pPr>
            <a:lvl4pPr marL="1600160" indent="-228594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4pPr>
            <a:lvl5pPr marL="2057349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537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726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8914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103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kern="0" dirty="0"/>
              <a:t>Slides should always be in narrative format and self-explanatory</a:t>
            </a:r>
          </a:p>
          <a:p>
            <a:r>
              <a:rPr lang="en-US" altLang="en-US" kern="0" dirty="0"/>
              <a:t>Bullets and sub-bullets should not end in periods</a:t>
            </a:r>
          </a:p>
          <a:p>
            <a:r>
              <a:rPr lang="en-US" altLang="en-US" kern="0" dirty="0"/>
              <a:t>An orphan is a single word on its own line</a:t>
            </a:r>
          </a:p>
          <a:p>
            <a:pPr lvl="1"/>
            <a:r>
              <a:rPr lang="en-US" altLang="en-US" kern="0" dirty="0"/>
              <a:t>This sub-bullet is added here for the purpose of demonstrating what is meant by an orphan</a:t>
            </a:r>
          </a:p>
          <a:p>
            <a:pPr lvl="1"/>
            <a:r>
              <a:rPr lang="en-US" altLang="en-US" kern="0" dirty="0"/>
              <a:t>Ensure slides do not have orphans</a:t>
            </a:r>
          </a:p>
          <a:p>
            <a:r>
              <a:rPr lang="en-US" altLang="en-US" kern="0" dirty="0"/>
              <a:t>Limit abbreviations</a:t>
            </a:r>
          </a:p>
          <a:p>
            <a:r>
              <a:rPr lang="en-US" altLang="en-US" kern="0" dirty="0"/>
              <a:t>Standardize dates (e.g. 11 Jul 19)</a:t>
            </a:r>
          </a:p>
          <a:p>
            <a:r>
              <a:rPr lang="en-US" altLang="en-US" kern="0" dirty="0"/>
              <a:t>Page numbers should be displayed on all slides, after the Title slide, in the lower         right-hand corner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 bwMode="auto">
          <a:xfrm>
            <a:off x="533400" y="5773282"/>
            <a:ext cx="11125200" cy="627518"/>
          </a:xfrm>
          <a:prstGeom prst="rect">
            <a:avLst/>
          </a:prstGeom>
          <a:solidFill>
            <a:srgbClr val="00206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90500"/>
          </a:sp3d>
        </p:spPr>
        <p:txBody>
          <a:bodyPr anchor="ctr"/>
          <a:lstStyle>
            <a:lvl1pPr marL="0" indent="0" algn="ctr" eaLnBrk="0" hangingPunct="0">
              <a:spcBef>
                <a:spcPts val="0"/>
              </a:spcBef>
              <a:spcAft>
                <a:spcPts val="0"/>
              </a:spcAft>
              <a:buClr>
                <a:srgbClr val="151C77"/>
              </a:buClr>
              <a:buSzPct val="80000"/>
              <a:buFont typeface="Wingdings" pitchFamily="2" charset="2"/>
              <a:buNone/>
              <a:defRPr sz="1800" b="1">
                <a:solidFill>
                  <a:srgbClr val="FFFFFF"/>
                </a:solidFill>
                <a:latin typeface="+mj-lt"/>
                <a:ea typeface="Times New Roman" panose="02020603050405020304" pitchFamily="18" charset="0"/>
              </a:defRPr>
            </a:lvl1pPr>
            <a:lvl2pPr marL="688975" indent="-282575" eaLnBrk="0" hangingPunct="0"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latin typeface="+mn-lt"/>
              </a:defRPr>
            </a:lvl2pPr>
            <a:lvl3pPr marL="1027113" indent="-223838" eaLnBrk="0" hangingPunct="0"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latin typeface="+mn-lt"/>
              </a:defRPr>
            </a:lvl3pPr>
            <a:lvl4pPr marL="1600200" indent="-228600" eaLnBrk="0" hangingPunct="0"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latin typeface="+mn-lt"/>
              </a:defRPr>
            </a:lvl9pPr>
          </a:lstStyle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n-US" altLang="en-US" dirty="0">
                <a:latin typeface="Arial"/>
              </a:rPr>
              <a:t>Utilize this box for the slide’s main take-away</a:t>
            </a:r>
            <a:endParaRPr kumimoji="0" lang="en-US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3522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742E453-760C-45C9-8C05-6ED692EDA49B}" type="slidenum">
              <a:rPr lang="en-US" smtClean="0"/>
              <a:pPr>
                <a:defRPr/>
              </a:pPr>
              <a:t>5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 More Details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57200" y="1447800"/>
            <a:ext cx="11362267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85744" indent="-285744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8957" indent="-28256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027088" indent="-22383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3pPr>
            <a:lvl4pPr marL="1600160" indent="-228594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4pPr>
            <a:lvl5pPr marL="2057349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537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726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8914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103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kern="0" dirty="0"/>
              <a:t>If “perishable” data is included on slides, there should be a small text box inserted at the bottom to annotate the source of the data and its current as of date (10 font, Arial, non-bold, align with bullets) – see box below</a:t>
            </a:r>
          </a:p>
          <a:p>
            <a:r>
              <a:rPr lang="en-US" altLang="en-US" kern="0" dirty="0"/>
              <a:t>“Perishable” data is data that may change over time and not be valid later</a:t>
            </a:r>
          </a:p>
          <a:p>
            <a:r>
              <a:rPr lang="en-US" altLang="en-US" kern="0" dirty="0"/>
              <a:t>Use of this box is at the discretion of the brief’s producer;  the intent of this box is to convey that the data may change over time, which may drive a different decision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3400" y="6096000"/>
            <a:ext cx="53609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50000"/>
              </a:spcBef>
              <a:buClr>
                <a:srgbClr val="151C77"/>
              </a:buClr>
              <a:buSzPct val="8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rgbClr val="151C77"/>
              </a:buClr>
              <a:buSzPct val="8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5000"/>
              </a:spcBef>
              <a:buClr>
                <a:srgbClr val="151C77"/>
              </a:buClr>
              <a:buSzPct val="8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5000"/>
              </a:spcBef>
              <a:buClr>
                <a:srgbClr val="151C77"/>
              </a:buClr>
              <a:buSzPct val="8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b="0" dirty="0"/>
              <a:t>Data provided by ________ and is current as of ___________</a:t>
            </a:r>
          </a:p>
        </p:txBody>
      </p:sp>
    </p:spTree>
    <p:extLst>
      <p:ext uri="{BB962C8B-B14F-4D97-AF65-F5344CB8AC3E}">
        <p14:creationId xmlns:p14="http://schemas.microsoft.com/office/powerpoint/2010/main" val="853919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742E453-760C-45C9-8C05-6ED692EDA49B}" type="slidenum">
              <a:rPr lang="en-US" smtClean="0"/>
              <a:pPr>
                <a:defRPr/>
              </a:pPr>
              <a:t>6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57350" y="57824"/>
            <a:ext cx="1323702" cy="112654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1440" rIns="91440" rtlCol="0" anchor="ctr">
            <a:spAutoFit/>
          </a:bodyPr>
          <a:lstStyle/>
          <a:p>
            <a:pPr indent="457200" algn="ctr">
              <a:tabLst>
                <a:tab pos="2057400" algn="l"/>
              </a:tabLst>
            </a:pPr>
            <a:endParaRPr lang="en-US" sz="1200" b="1" u="sng" dirty="0">
              <a:cs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84320" y="1965960"/>
            <a:ext cx="4039009" cy="3940674"/>
          </a:xfrm>
          <a:prstGeom prst="rect">
            <a:avLst/>
          </a:prstGeom>
        </p:spPr>
      </p:pic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2454688" y="500067"/>
            <a:ext cx="74689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en-US" altLang="en-US" sz="3600" b="1" i="1" dirty="0">
                <a:solidFill>
                  <a:srgbClr val="000000"/>
                </a:solidFill>
              </a:rPr>
              <a:t>The Air Force’s Personnel Center</a:t>
            </a:r>
          </a:p>
        </p:txBody>
      </p:sp>
    </p:spTree>
    <p:extLst>
      <p:ext uri="{BB962C8B-B14F-4D97-AF65-F5344CB8AC3E}">
        <p14:creationId xmlns:p14="http://schemas.microsoft.com/office/powerpoint/2010/main" val="2240843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Purpose</a:t>
            </a:r>
          </a:p>
        </p:txBody>
      </p:sp>
      <p:cxnSp>
        <p:nvCxnSpPr>
          <p:cNvPr id="6" name="Straight Connector 5"/>
          <p:cNvCxnSpPr/>
          <p:nvPr/>
        </p:nvCxnSpPr>
        <p:spPr bwMode="auto">
          <a:xfrm flipH="1" flipV="1">
            <a:off x="6086934" y="1216986"/>
            <a:ext cx="35511" cy="5196043"/>
          </a:xfrm>
          <a:prstGeom prst="line">
            <a:avLst/>
          </a:prstGeom>
          <a:solidFill>
            <a:srgbClr val="0C2D83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590550" y="3790719"/>
            <a:ext cx="11010900" cy="0"/>
          </a:xfrm>
          <a:prstGeom prst="line">
            <a:avLst/>
          </a:prstGeom>
          <a:solidFill>
            <a:srgbClr val="0C2D83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/>
          <p:cNvSpPr/>
          <p:nvPr/>
        </p:nvSpPr>
        <p:spPr>
          <a:xfrm>
            <a:off x="7769340" y="1282881"/>
            <a:ext cx="21852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u="sng" dirty="0"/>
              <a:t>Purpose of Meeting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292102" y="1709564"/>
            <a:ext cx="5309348" cy="1947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3" tIns="45705" rIns="91413" bIns="45705" numCol="1" anchor="t" anchorCtr="0" compatLnSpc="1">
            <a:prstTxWarp prst="textNoShape">
              <a:avLst/>
            </a:prstTxWarp>
          </a:bodyPr>
          <a:lstStyle>
            <a:lvl1pPr marL="284163" indent="-2841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anose="05000000000000000000" pitchFamily="2" charset="2"/>
              <a:buChar char="§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7388" indent="-2809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anose="05000000000000000000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2pPr>
            <a:lvl3pPr marL="1025525" indent="-2222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anose="05000000000000000000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3pPr>
            <a:lvl4pPr marL="15986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anose="05000000000000000000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4pPr>
            <a:lvl5pPr marL="20558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anose="05000000000000000000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5pPr>
            <a:lvl6pPr marL="2513823" indent="-22852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0881" indent="-22852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7940" indent="-22852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4997" indent="-22852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kern="0" dirty="0"/>
              <a:t>Information / Status / Decision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sz="1200" kern="0" dirty="0"/>
          </a:p>
          <a:p>
            <a:pPr marL="406400" lvl="1" indent="0">
              <a:buFont typeface="Wingdings" panose="05000000000000000000" pitchFamily="2" charset="2"/>
              <a:buNone/>
            </a:pPr>
            <a:endParaRPr lang="en-US" sz="1200" kern="0" dirty="0"/>
          </a:p>
        </p:txBody>
      </p:sp>
      <p:sp>
        <p:nvSpPr>
          <p:cNvPr id="12" name="Rectangle 11"/>
          <p:cNvSpPr/>
          <p:nvPr/>
        </p:nvSpPr>
        <p:spPr>
          <a:xfrm>
            <a:off x="2413145" y="1310543"/>
            <a:ext cx="19031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/>
              <a:t>A1 Priority Areas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68449" y="3807312"/>
            <a:ext cx="46306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u="sng" dirty="0"/>
              <a:t>Milestones/Deadlines/Desired Outcomes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861523" y="1559224"/>
            <a:ext cx="2992562" cy="2060090"/>
            <a:chOff x="5599429" y="1903520"/>
            <a:chExt cx="4453914" cy="4178808"/>
          </a:xfrm>
        </p:grpSpPr>
        <p:grpSp>
          <p:nvGrpSpPr>
            <p:cNvPr id="16" name="Group 15"/>
            <p:cNvGrpSpPr/>
            <p:nvPr/>
          </p:nvGrpSpPr>
          <p:grpSpPr>
            <a:xfrm>
              <a:off x="5599429" y="1903520"/>
              <a:ext cx="4175750" cy="4178808"/>
              <a:chOff x="3859070" y="1828493"/>
              <a:chExt cx="4175750" cy="4292325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3861570" y="1828493"/>
                <a:ext cx="4173250" cy="4173250"/>
                <a:chOff x="3861570" y="1828493"/>
                <a:chExt cx="4173250" cy="4173250"/>
              </a:xfrm>
            </p:grpSpPr>
            <p:sp>
              <p:nvSpPr>
                <p:cNvPr id="29" name="TextBox 28"/>
                <p:cNvSpPr txBox="1">
                  <a:spLocks noChangeAspect="1"/>
                </p:cNvSpPr>
                <p:nvPr/>
              </p:nvSpPr>
              <p:spPr>
                <a:xfrm rot="20603700">
                  <a:off x="3861570" y="1830287"/>
                  <a:ext cx="4173250" cy="41696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prstTxWarp prst="textCircle">
                    <a:avLst/>
                  </a:prstTxWarp>
                  <a:spAutoFit/>
                </a:bodyPr>
                <a:lstStyle/>
                <a:p>
                  <a:endParaRPr lang="en-US" sz="3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0" name="TextBox 29"/>
                <p:cNvSpPr txBox="1">
                  <a:spLocks noChangeAspect="1"/>
                </p:cNvSpPr>
                <p:nvPr/>
              </p:nvSpPr>
              <p:spPr>
                <a:xfrm rot="5771507">
                  <a:off x="3861570" y="1830286"/>
                  <a:ext cx="4173250" cy="41696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prstTxWarp prst="textCircle">
                    <a:avLst/>
                  </a:prstTxWarp>
                  <a:spAutoFit/>
                </a:bodyPr>
                <a:lstStyle/>
                <a:p>
                  <a:endParaRPr lang="en-US" sz="3600" b="1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28" name="TextBox 27"/>
              <p:cNvSpPr txBox="1">
                <a:spLocks noChangeAspect="1"/>
              </p:cNvSpPr>
              <p:nvPr/>
            </p:nvSpPr>
            <p:spPr>
              <a:xfrm rot="19649331">
                <a:off x="3859070" y="2003910"/>
                <a:ext cx="4120449" cy="4116908"/>
              </a:xfrm>
              <a:prstGeom prst="rect">
                <a:avLst/>
              </a:prstGeom>
              <a:noFill/>
            </p:spPr>
            <p:txBody>
              <a:bodyPr wrap="square" rtlCol="0">
                <a:prstTxWarp prst="textArchDown">
                  <a:avLst/>
                </a:prstTxWarp>
                <a:spAutoFit/>
              </a:bodyPr>
              <a:lstStyle/>
              <a:p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cxnSp>
          <p:nvCxnSpPr>
            <p:cNvPr id="22" name="Straight Connector 21"/>
            <p:cNvCxnSpPr/>
            <p:nvPr/>
          </p:nvCxnSpPr>
          <p:spPr bwMode="auto">
            <a:xfrm flipH="1">
              <a:off x="5791724" y="2616542"/>
              <a:ext cx="4261619" cy="2384184"/>
            </a:xfrm>
            <a:prstGeom prst="line">
              <a:avLst/>
            </a:prstGeom>
            <a:ln w="2222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auto">
            <a:xfrm>
              <a:off x="5926400" y="2768493"/>
              <a:ext cx="3877224" cy="2232232"/>
            </a:xfrm>
            <a:prstGeom prst="line">
              <a:avLst/>
            </a:prstGeom>
            <a:ln w="2222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Oval 24"/>
            <p:cNvSpPr>
              <a:spLocks noChangeAspect="1"/>
            </p:cNvSpPr>
            <p:nvPr/>
          </p:nvSpPr>
          <p:spPr bwMode="auto">
            <a:xfrm>
              <a:off x="6506191" y="2768493"/>
              <a:ext cx="2640410" cy="2217962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222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0" tIns="0" rIns="0" bIns="0" rtlCol="0" anchor="ctr">
              <a:noAutofit/>
            </a:bodyPr>
            <a:lstStyle/>
            <a:p>
              <a:pPr algn="ctr">
                <a:tabLst>
                  <a:tab pos="2057400" algn="l"/>
                </a:tabLst>
              </a:pPr>
              <a:r>
                <a:rPr lang="en-US" sz="1400" b="1" dirty="0">
                  <a:solidFill>
                    <a:schemeClr val="bg1"/>
                  </a:solidFill>
                  <a:cs typeface="Times New Roman" pitchFamily="18" charset="0"/>
                </a:rPr>
                <a:t> </a:t>
              </a:r>
            </a:p>
            <a:p>
              <a:pPr algn="ctr">
                <a:tabLst>
                  <a:tab pos="2057400" algn="l"/>
                </a:tabLst>
              </a:pPr>
              <a:endParaRPr lang="en-US" sz="1400" b="1" dirty="0">
                <a:solidFill>
                  <a:schemeClr val="bg1"/>
                </a:solidFill>
                <a:cs typeface="Times New Roman" pitchFamily="18" charset="0"/>
              </a:endParaRPr>
            </a:p>
            <a:p>
              <a:pPr algn="ctr">
                <a:tabLst>
                  <a:tab pos="2057400" algn="l"/>
                </a:tabLst>
              </a:pPr>
              <a:endParaRPr lang="en-US" sz="1400" b="1" dirty="0">
                <a:solidFill>
                  <a:schemeClr val="bg1"/>
                </a:solidFill>
                <a:cs typeface="Times New Roman" pitchFamily="18" charset="0"/>
              </a:endParaRPr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28" r="14555" b="21668"/>
            <a:stretch/>
          </p:blipFill>
          <p:spPr>
            <a:xfrm>
              <a:off x="7247470" y="3261521"/>
              <a:ext cx="1176330" cy="1192750"/>
            </a:xfrm>
            <a:prstGeom prst="rect">
              <a:avLst/>
            </a:prstGeom>
          </p:spPr>
        </p:pic>
      </p:grpSp>
      <p:sp>
        <p:nvSpPr>
          <p:cNvPr id="31" name="Rectangle 30"/>
          <p:cNvSpPr/>
          <p:nvPr/>
        </p:nvSpPr>
        <p:spPr>
          <a:xfrm>
            <a:off x="7190111" y="3807312"/>
            <a:ext cx="3343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u="sng" dirty="0"/>
              <a:t>Way Ahead/Recommendations</a:t>
            </a:r>
          </a:p>
        </p:txBody>
      </p:sp>
      <p:sp>
        <p:nvSpPr>
          <p:cNvPr id="40" name="Oval 39"/>
          <p:cNvSpPr>
            <a:spLocks noChangeAspect="1"/>
          </p:cNvSpPr>
          <p:nvPr/>
        </p:nvSpPr>
        <p:spPr bwMode="auto">
          <a:xfrm>
            <a:off x="948299" y="1432020"/>
            <a:ext cx="1398635" cy="78021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0" rIns="0" bIns="0" rtlCol="0" anchor="ctr">
            <a:noAutofit/>
          </a:bodyPr>
          <a:lstStyle/>
          <a:p>
            <a:pPr algn="ctr">
              <a:tabLst>
                <a:tab pos="2057400" algn="l"/>
              </a:tabLst>
            </a:pPr>
            <a:r>
              <a:rPr lang="en-US" sz="1100" b="1" dirty="0">
                <a:solidFill>
                  <a:schemeClr val="bg1"/>
                </a:solidFill>
                <a:cs typeface="Times New Roman" pitchFamily="18" charset="0"/>
              </a:rPr>
              <a:t>Responsive</a:t>
            </a:r>
          </a:p>
        </p:txBody>
      </p:sp>
      <p:sp>
        <p:nvSpPr>
          <p:cNvPr id="44" name="Oval 43"/>
          <p:cNvSpPr>
            <a:spLocks noChangeAspect="1"/>
          </p:cNvSpPr>
          <p:nvPr/>
        </p:nvSpPr>
        <p:spPr bwMode="auto">
          <a:xfrm>
            <a:off x="4381003" y="2894037"/>
            <a:ext cx="1398635" cy="780210"/>
          </a:xfrm>
          <a:prstGeom prst="ellipse">
            <a:avLst/>
          </a:prstGeom>
          <a:solidFill>
            <a:srgbClr val="00CC99"/>
          </a:soli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0" rIns="0" bIns="0" rtlCol="0" anchor="ctr">
            <a:noAutofit/>
          </a:bodyPr>
          <a:lstStyle/>
          <a:p>
            <a:pPr algn="ctr">
              <a:tabLst>
                <a:tab pos="2057400" algn="l"/>
              </a:tabLst>
            </a:pPr>
            <a:r>
              <a:rPr lang="en-US" sz="1100" b="1" dirty="0">
                <a:solidFill>
                  <a:schemeClr val="bg1"/>
                </a:solidFill>
                <a:cs typeface="Times New Roman" pitchFamily="18" charset="0"/>
              </a:rPr>
              <a:t>Transparent and Simple</a:t>
            </a:r>
          </a:p>
        </p:txBody>
      </p:sp>
      <p:sp>
        <p:nvSpPr>
          <p:cNvPr id="45" name="Oval 44"/>
          <p:cNvSpPr>
            <a:spLocks noChangeAspect="1"/>
          </p:cNvSpPr>
          <p:nvPr/>
        </p:nvSpPr>
        <p:spPr bwMode="auto">
          <a:xfrm>
            <a:off x="948299" y="2895628"/>
            <a:ext cx="1398635" cy="78021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0" rIns="0" bIns="0" rtlCol="0" anchor="ctr">
            <a:noAutofit/>
          </a:bodyPr>
          <a:lstStyle/>
          <a:p>
            <a:pPr algn="ctr">
              <a:tabLst>
                <a:tab pos="2057400" algn="l"/>
              </a:tabLst>
            </a:pPr>
            <a:r>
              <a:rPr lang="en-US" sz="1100" b="1" dirty="0">
                <a:solidFill>
                  <a:schemeClr val="bg1"/>
                </a:solidFill>
                <a:cs typeface="Times New Roman" pitchFamily="18" charset="0"/>
              </a:rPr>
              <a:t>Empowering Performance</a:t>
            </a: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4381003" y="1437377"/>
            <a:ext cx="1398635" cy="78021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tIns="0" rIns="0" bIns="0" rtlCol="0" anchor="ctr">
            <a:noAutofit/>
          </a:bodyPr>
          <a:lstStyle/>
          <a:p>
            <a:pPr algn="ctr">
              <a:tabLst>
                <a:tab pos="2057400" algn="l"/>
              </a:tabLst>
            </a:pPr>
            <a:r>
              <a:rPr lang="en-US" sz="1100" b="1" dirty="0">
                <a:solidFill>
                  <a:schemeClr val="bg1"/>
                </a:solidFill>
                <a:cs typeface="Times New Roman" pitchFamily="18" charset="0"/>
              </a:rPr>
              <a:t>Agile</a:t>
            </a:r>
          </a:p>
        </p:txBody>
      </p:sp>
      <p:sp>
        <p:nvSpPr>
          <p:cNvPr id="54" name="Content Placeholder 2"/>
          <p:cNvSpPr txBox="1">
            <a:spLocks/>
          </p:cNvSpPr>
          <p:nvPr/>
        </p:nvSpPr>
        <p:spPr bwMode="auto">
          <a:xfrm>
            <a:off x="6292102" y="4232441"/>
            <a:ext cx="5309348" cy="1947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3" tIns="45705" rIns="91413" bIns="45705" numCol="1" anchor="t" anchorCtr="0" compatLnSpc="1">
            <a:prstTxWarp prst="textNoShape">
              <a:avLst/>
            </a:prstTxWarp>
          </a:bodyPr>
          <a:lstStyle>
            <a:lvl1pPr marL="284163" indent="-2841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anose="05000000000000000000" pitchFamily="2" charset="2"/>
              <a:buChar char="§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7388" indent="-2809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anose="05000000000000000000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2pPr>
            <a:lvl3pPr marL="1025525" indent="-2222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anose="05000000000000000000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3pPr>
            <a:lvl4pPr marL="15986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anose="05000000000000000000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4pPr>
            <a:lvl5pPr marL="20558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anose="05000000000000000000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5pPr>
            <a:lvl6pPr marL="2513823" indent="-22852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0881" indent="-22852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7940" indent="-22852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4997" indent="-22852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kern="0" dirty="0"/>
              <a:t>Way Ahead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sz="1200" kern="0" dirty="0"/>
          </a:p>
          <a:p>
            <a:pPr marL="406400" lvl="1" indent="0">
              <a:buFont typeface="Wingdings" panose="05000000000000000000" pitchFamily="2" charset="2"/>
              <a:buNone/>
            </a:pPr>
            <a:endParaRPr lang="en-US" sz="1200" kern="0" dirty="0"/>
          </a:p>
        </p:txBody>
      </p:sp>
      <p:sp>
        <p:nvSpPr>
          <p:cNvPr id="56" name="Content Placeholder 2"/>
          <p:cNvSpPr txBox="1">
            <a:spLocks/>
          </p:cNvSpPr>
          <p:nvPr/>
        </p:nvSpPr>
        <p:spPr bwMode="auto">
          <a:xfrm>
            <a:off x="813097" y="4232441"/>
            <a:ext cx="5309348" cy="1947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3" tIns="45705" rIns="91413" bIns="45705" numCol="1" anchor="t" anchorCtr="0" compatLnSpc="1">
            <a:prstTxWarp prst="textNoShape">
              <a:avLst/>
            </a:prstTxWarp>
          </a:bodyPr>
          <a:lstStyle>
            <a:lvl1pPr marL="284163" indent="-2841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anose="05000000000000000000" pitchFamily="2" charset="2"/>
              <a:buChar char="§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7388" indent="-2809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anose="05000000000000000000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2pPr>
            <a:lvl3pPr marL="1025525" indent="-2222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anose="05000000000000000000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3pPr>
            <a:lvl4pPr marL="15986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anose="05000000000000000000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4pPr>
            <a:lvl5pPr marL="20558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anose="05000000000000000000" pitchFamily="2" charset="2"/>
              <a:buChar char="§"/>
              <a:defRPr sz="2400" b="1">
                <a:solidFill>
                  <a:schemeClr val="tx1"/>
                </a:solidFill>
                <a:latin typeface="+mn-lt"/>
              </a:defRPr>
            </a:lvl5pPr>
            <a:lvl6pPr marL="2513823" indent="-22852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0881" indent="-22852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7940" indent="-22852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4997" indent="-22852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kern="0" dirty="0"/>
              <a:t>Key Milestones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sz="1200" kern="0" dirty="0"/>
          </a:p>
          <a:p>
            <a:pPr marL="406400" lvl="1" indent="0">
              <a:buFont typeface="Wingdings" panose="05000000000000000000" pitchFamily="2" charset="2"/>
              <a:buNone/>
            </a:pPr>
            <a:endParaRPr lang="en-US" sz="1200" kern="0" dirty="0"/>
          </a:p>
        </p:txBody>
      </p:sp>
    </p:spTree>
    <p:extLst>
      <p:ext uri="{BB962C8B-B14F-4D97-AF65-F5344CB8AC3E}">
        <p14:creationId xmlns:p14="http://schemas.microsoft.com/office/powerpoint/2010/main" val="2965760296"/>
      </p:ext>
    </p:extLst>
  </p:cSld>
  <p:clrMapOvr>
    <a:masterClrMapping/>
  </p:clrMapOvr>
</p:sld>
</file>

<file path=ppt/theme/theme1.xml><?xml version="1.0" encoding="utf-8"?>
<a:theme xmlns:a="http://schemas.openxmlformats.org/drawingml/2006/main" name="3_USAF(Unclas)">
  <a:themeElements>
    <a:clrScheme name="USAF(Unclas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SAF(Unclas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square" lIns="91440" rIns="91440" anchor="ctr">
        <a:spAutoFit/>
      </a:bodyPr>
      <a:lstStyle>
        <a:defPPr indent="457200">
          <a:tabLst>
            <a:tab pos="2057400" algn="l"/>
          </a:tabLst>
          <a:defRPr sz="1200" b="1" u="sng" dirty="0"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SAF(Unclas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F(Unclas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_dlc_DocId xmlns="fb40db85-15e7-4374-938c-640af835de2c">KEDUC3FV4PV5-1655542392-20</_dlc_DocId>
    <_dlc_DocIdUrl xmlns="fb40db85-15e7-4374-938c-640af835de2c">
      <Url>https://usaf.dps.mil/sites/afpc-home/CM/_layouts/15/DocIdRedir.aspx?ID=KEDUC3FV4PV5-1655542392-20</Url>
      <Description>KEDUC3FV4PV5-1655542392-20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6B77688A690C42B2638265E190DB0F" ma:contentTypeVersion="2" ma:contentTypeDescription="Create a new document." ma:contentTypeScope="" ma:versionID="80a7b2f511cabe8a5713c9b6480de24f">
  <xsd:schema xmlns:xsd="http://www.w3.org/2001/XMLSchema" xmlns:xs="http://www.w3.org/2001/XMLSchema" xmlns:p="http://schemas.microsoft.com/office/2006/metadata/properties" xmlns:ns2="fb40db85-15e7-4374-938c-640af835de2c" xmlns:ns3="0b3afc86-20cd-4f93-8ffa-e067fefdd54a" targetNamespace="http://schemas.microsoft.com/office/2006/metadata/properties" ma:root="true" ma:fieldsID="b1f89d50e62445a6f85bf6dc9a67c282" ns2:_="" ns3:_="">
    <xsd:import namespace="fb40db85-15e7-4374-938c-640af835de2c"/>
    <xsd:import namespace="0b3afc86-20cd-4f93-8ffa-e067fefdd54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db85-15e7-4374-938c-640af835de2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3afc86-20cd-4f93-8ffa-e067fefdd5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33B5525E-3377-4F7F-AF5A-BED6F1602287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5cbdda85-93df-4f67-beda-b931f93d828b"/>
    <ds:schemaRef ds:uri="http://www.w3.org/XML/1998/namespace"/>
    <ds:schemaRef ds:uri="http://purl.org/dc/dcmitype/"/>
    <ds:schemaRef ds:uri="fb40db85-15e7-4374-938c-640af835de2c"/>
  </ds:schemaRefs>
</ds:datastoreItem>
</file>

<file path=customXml/itemProps2.xml><?xml version="1.0" encoding="utf-8"?>
<ds:datastoreItem xmlns:ds="http://schemas.openxmlformats.org/officeDocument/2006/customXml" ds:itemID="{AD70942B-67CC-4766-8E64-6B701B2DF5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4B2413-75CB-4D3F-B8C1-C05CD63954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40db85-15e7-4374-938c-640af835de2c"/>
    <ds:schemaRef ds:uri="0b3afc86-20cd-4f93-8ffa-e067fefdd5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0F7186E-B8ED-411D-A261-7435D5E15FF5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23621</TotalTime>
  <Words>530</Words>
  <Application>Microsoft Macintosh PowerPoint</Application>
  <PresentationFormat>Widescreen</PresentationFormat>
  <Paragraphs>65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3_USAF(Unclas)</vt:lpstr>
      <vt:lpstr>PowerPoint Presentation</vt:lpstr>
      <vt:lpstr>Title Slide Details</vt:lpstr>
      <vt:lpstr>Right Justified Title 36 Point</vt:lpstr>
      <vt:lpstr>Other Details</vt:lpstr>
      <vt:lpstr>Even More Details</vt:lpstr>
      <vt:lpstr>PowerPoint Presentation</vt:lpstr>
      <vt:lpstr>Meeting Purpose</vt:lpstr>
    </vt:vector>
  </TitlesOfParts>
  <Company>U.S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rebecca.nolasco@us.af.mil</dc:creator>
  <cp:lastModifiedBy>Bryan Clark</cp:lastModifiedBy>
  <cp:revision>1409</cp:revision>
  <cp:lastPrinted>2019-07-22T20:24:26Z</cp:lastPrinted>
  <dcterms:created xsi:type="dcterms:W3CDTF">2014-08-14T12:47:38Z</dcterms:created>
  <dcterms:modified xsi:type="dcterms:W3CDTF">2024-05-01T16:40:24Z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0x010100BD6B77688A690C42B2638265E190DB0F</vt:lpwstr>
  </property>
  <property fmtid="{D5CDD505-2E9C-101B-9397-08002B2CF9AE}" pid="3" name="_dlc_DocIdItemGuid">
    <vt:lpwstr>5d0d52f1-719e-4d63-9fdd-b4e47f220ef4</vt:lpwstr>
  </property>
</Properties>
</file>